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9144000"/>
  <p:notesSz cx="6858000" cy="9144000"/>
  <p:embeddedFontLst>
    <p:embeddedFont>
      <p:font typeface="Proxima Nov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92B0644-FD1C-4BCE-B34A-CD724EDE7405}">
  <a:tblStyle styleId="{492B0644-FD1C-4BCE-B34A-CD724EDE74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bold.fntdata"/><Relationship Id="rId10" Type="http://schemas.openxmlformats.org/officeDocument/2006/relationships/font" Target="fonts/ProximaNova-regular.fntdata"/><Relationship Id="rId13" Type="http://schemas.openxmlformats.org/officeDocument/2006/relationships/font" Target="fonts/ProximaNova-boldItalic.fntdata"/><Relationship Id="rId12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hyperlink" Target="https://docs.google.com/document/d/1xMwT9rKTtOxBqNJXJ_sBxOtDvtAXbEwuQ-aWkVRtzxg/edit" TargetMode="External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roups.google.com/forum/#!forum/developing-in-digital-worlds_predator-free_website-only_5-13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groups.google.com/forum/#!forum/developing-in-digital-worlds_predator-free_website-only_5-13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38102" l="47052" r="26154" t="2527"/>
          <a:stretch/>
        </p:blipFill>
        <p:spPr>
          <a:xfrm>
            <a:off x="7596258" y="186072"/>
            <a:ext cx="1292700" cy="165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 b="50000" l="79467" r="1987" t="14599"/>
          <a:stretch/>
        </p:blipFill>
        <p:spPr>
          <a:xfrm flipH="1">
            <a:off x="2099472" y="587921"/>
            <a:ext cx="1161639" cy="151662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755576" y="2132856"/>
            <a:ext cx="7776863" cy="3024336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 txBox="1"/>
          <p:nvPr>
            <p:ph type="ctrTitle"/>
          </p:nvPr>
        </p:nvSpPr>
        <p:spPr>
          <a:xfrm>
            <a:off x="755575" y="1916832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NZ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Did you know </a:t>
            </a:r>
            <a:r>
              <a:rPr b="0" i="0" lang="en-NZ" sz="3600" u="none" cap="none" strike="noStrike">
                <a:solidFill>
                  <a:srgbClr val="CC3399"/>
                </a:solidFill>
                <a:latin typeface="Calibri"/>
                <a:ea typeface="Calibri"/>
                <a:cs typeface="Calibri"/>
                <a:sym typeface="Calibri"/>
              </a:rPr>
              <a:t>Predator Free </a:t>
            </a:r>
            <a:r>
              <a:rPr b="0" i="0" lang="en-NZ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groups have upset some people in New Zealand?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099475" y="5452475"/>
            <a:ext cx="627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NZ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b="0" i="0" lang="en-NZ" sz="2400" u="none" cap="none" strike="noStrike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Here’s what happened</a:t>
            </a:r>
            <a:r>
              <a:rPr b="1" i="0" lang="en-NZ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r>
              <a:rPr b="1" i="0" lang="en-NZ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b="0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b="0" i="0" lang="en-NZ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Open this presentation from your class site or email</a:t>
            </a:r>
            <a:endParaRPr b="0" i="0" sz="20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b="0" i="0" lang="en-NZ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Click on this </a:t>
            </a:r>
            <a:r>
              <a:rPr b="0" i="0" lang="en-NZ" sz="2000" u="sng" cap="none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link</a:t>
            </a:r>
            <a:r>
              <a:rPr b="0" i="0" lang="en-NZ" sz="2000" u="none" cap="none" strike="noStrike">
                <a:solidFill>
                  <a:srgbClr val="FF33CC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NZ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 read about it as a class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179550" y="126076"/>
            <a:ext cx="8784900" cy="5175300"/>
          </a:xfrm>
          <a:prstGeom prst="rect">
            <a:avLst/>
          </a:prstGeom>
          <a:noFill/>
          <a:ln cap="flat" cmpd="sng" w="254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591" y="3278128"/>
            <a:ext cx="7523912" cy="16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/>
          <p:nvPr/>
        </p:nvSpPr>
        <p:spPr>
          <a:xfrm>
            <a:off x="3404550" y="243751"/>
            <a:ext cx="2645100" cy="1077300"/>
          </a:xfrm>
          <a:prstGeom prst="wedgeRoundRectCallout">
            <a:avLst>
              <a:gd fmla="val -56712" name="adj1"/>
              <a:gd fmla="val 79335" name="adj2"/>
              <a:gd fmla="val 16667" name="adj3"/>
            </a:avLst>
          </a:prstGeom>
          <a:solidFill>
            <a:srgbClr val="DAE5F1"/>
          </a:solidFill>
          <a:ln cap="flat" cmpd="sng" w="25400">
            <a:solidFill>
              <a:srgbClr val="CC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320616" y="432525"/>
            <a:ext cx="1752600" cy="639300"/>
          </a:xfrm>
          <a:prstGeom prst="wedgeRoundRectCallout">
            <a:avLst>
              <a:gd fmla="val 48738" name="adj1"/>
              <a:gd fmla="val 78720" name="adj2"/>
              <a:gd fmla="val 16667" name="adj3"/>
            </a:avLst>
          </a:prstGeom>
          <a:solidFill>
            <a:srgbClr val="DAE5F1"/>
          </a:solidFill>
          <a:ln cap="flat" cmpd="sng" w="31750">
            <a:solidFill>
              <a:srgbClr val="CC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755783" y="260866"/>
            <a:ext cx="2208083" cy="278185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N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why are some </a:t>
            </a:r>
            <a:r>
              <a:rPr b="1" i="0" lang="en-N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predators </a:t>
            </a:r>
            <a:r>
              <a:rPr b="0" i="0" lang="en-N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danger to native New Zealand wildlife?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25"/>
          <p:cNvGrpSpPr/>
          <p:nvPr/>
        </p:nvGrpSpPr>
        <p:grpSpPr>
          <a:xfrm>
            <a:off x="5074125" y="1373417"/>
            <a:ext cx="2736417" cy="647914"/>
            <a:chOff x="503620" y="1692010"/>
            <a:chExt cx="1728300" cy="864000"/>
          </a:xfrm>
        </p:grpSpPr>
        <p:sp>
          <p:nvSpPr>
            <p:cNvPr id="170" name="Google Shape;170;p25"/>
            <p:cNvSpPr/>
            <p:nvPr/>
          </p:nvSpPr>
          <p:spPr>
            <a:xfrm>
              <a:off x="503620" y="1692010"/>
              <a:ext cx="1728300" cy="864000"/>
            </a:xfrm>
            <a:prstGeom prst="wedgeRoundRectCallout">
              <a:avLst>
                <a:gd fmla="val 46106" name="adj1"/>
                <a:gd fmla="val -88513" name="adj2"/>
                <a:gd fmla="val 16667" name="adj3"/>
              </a:avLst>
            </a:prstGeom>
            <a:solidFill>
              <a:srgbClr val="DAE5F1"/>
            </a:solidFill>
            <a:ln cap="flat" cmpd="sng" w="25400">
              <a:solidFill>
                <a:srgbClr val="CC33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5"/>
            <p:cNvSpPr txBox="1"/>
            <p:nvPr/>
          </p:nvSpPr>
          <p:spPr>
            <a:xfrm>
              <a:off x="555395" y="1711258"/>
              <a:ext cx="1450500" cy="790800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Calibri"/>
                <a:buNone/>
              </a:pPr>
              <a:r>
                <a:rPr b="0" i="0" lang="en-NZ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are </a:t>
              </a:r>
              <a:r>
                <a:rPr b="1" i="0" lang="en-NZ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Predator Free 2050 </a:t>
              </a:r>
              <a:r>
                <a:rPr b="0" i="0" lang="en-NZ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groups?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25"/>
          <p:cNvSpPr txBox="1"/>
          <p:nvPr/>
        </p:nvSpPr>
        <p:spPr>
          <a:xfrm>
            <a:off x="346872" y="472220"/>
            <a:ext cx="195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N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animal  </a:t>
            </a:r>
            <a:r>
              <a:rPr b="1" i="0" lang="en-N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 </a:t>
            </a:r>
            <a:r>
              <a:rPr b="0" i="0" lang="en-N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anyway?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38102" l="47052" r="26154" t="2527"/>
          <a:stretch/>
        </p:blipFill>
        <p:spPr>
          <a:xfrm>
            <a:off x="2710283" y="1125986"/>
            <a:ext cx="1492800" cy="190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4">
            <a:alphaModFix/>
          </a:blip>
          <a:srcRect b="50000" l="79467" r="1987" t="14599"/>
          <a:stretch/>
        </p:blipFill>
        <p:spPr>
          <a:xfrm flipH="1">
            <a:off x="4337537" y="1101969"/>
            <a:ext cx="1453111" cy="19237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/>
        </p:nvSpPr>
        <p:spPr>
          <a:xfrm>
            <a:off x="395524" y="172400"/>
            <a:ext cx="8414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1" i="0" lang="en-NZ" sz="3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“Now you’ve read about what happened…”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395525" y="5438175"/>
            <a:ext cx="864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0" i="0" lang="en-NZ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Because you are a young person living in New Zealand, you can bring a </a:t>
            </a:r>
            <a:r>
              <a:rPr b="1" i="0" lang="en-NZ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valuable, local point of view </a:t>
            </a:r>
            <a:r>
              <a:rPr b="0" i="0" lang="en-NZ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into the discussion.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395537" y="908758"/>
            <a:ext cx="2376300" cy="945900"/>
          </a:xfrm>
          <a:prstGeom prst="wedgeRoundRectCallout">
            <a:avLst>
              <a:gd fmla="val 55904" name="adj1"/>
              <a:gd fmla="val 75166" name="adj2"/>
              <a:gd fmla="val 16667" name="adj3"/>
            </a:avLst>
          </a:prstGeom>
          <a:solidFill>
            <a:srgbClr val="DAE5F1"/>
          </a:solidFill>
          <a:ln cap="flat" cmpd="sng" w="25400">
            <a:solidFill>
              <a:srgbClr val="FF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431530" y="988108"/>
            <a:ext cx="23043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b="0" i="0" lang="en-NZ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have a chance to have your say!</a:t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6051185" y="908750"/>
            <a:ext cx="2821800" cy="1460400"/>
          </a:xfrm>
          <a:prstGeom prst="wedgeRoundRectCallout">
            <a:avLst>
              <a:gd fmla="val -66531" name="adj1"/>
              <a:gd fmla="val 39703" name="adj2"/>
              <a:gd fmla="val 16667" name="adj3"/>
            </a:avLst>
          </a:prstGeom>
          <a:solidFill>
            <a:srgbClr val="DAE5F1"/>
          </a:solidFill>
          <a:ln cap="flat" cmpd="sng" w="25400">
            <a:solidFill>
              <a:srgbClr val="CC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6279793" y="994708"/>
            <a:ext cx="2427600" cy="10773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b="0" i="0" lang="en-N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i="0" lang="en-NZ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 are going to be the first to reply to a discussion board online where someone has posted this statement:</a:t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85" name="Google Shape;185;p26"/>
          <p:cNvGraphicFramePr/>
          <p:nvPr/>
        </p:nvGraphicFramePr>
        <p:xfrm>
          <a:off x="876300" y="320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{492B0644-FD1C-4BCE-B34A-CD724EDE7405}</a:tableStyleId>
              </a:tblPr>
              <a:tblGrid>
                <a:gridCol w="1466850"/>
                <a:gridCol w="2428875"/>
                <a:gridCol w="933450"/>
                <a:gridCol w="962025"/>
                <a:gridCol w="1600200"/>
              </a:tblGrid>
              <a:tr h="247650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NZ" sz="1600" u="none" cap="none" strike="noStrike">
                          <a:solidFill>
                            <a:srgbClr val="FFFFFF"/>
                          </a:solidFill>
                        </a:rPr>
                        <a:t>Nature Watcher</a:t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 hMerge="1"/>
                <a:tc hMerge="1"/>
                <a:tc hMerge="1"/>
                <a:tc hMerge="1"/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NZ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Discussion</a:t>
                      </a:r>
                      <a:endParaRPr b="1" sz="14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NZ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b="1" sz="14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NZ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Threads</a:t>
                      </a:r>
                      <a:endParaRPr b="1" sz="14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NZ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Posts</a:t>
                      </a:r>
                      <a:endParaRPr b="1" sz="14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NZ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Last Post</a:t>
                      </a:r>
                      <a:endParaRPr b="1" sz="14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NZ" sz="1400" u="none" cap="none" strike="noStrike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Animals that are called </a:t>
                      </a:r>
                      <a:r>
                        <a:rPr lang="en-NZ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‘</a:t>
                      </a:r>
                      <a:r>
                        <a:rPr lang="en-NZ" sz="1400" u="none" cap="none" strike="noStrike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pests</a:t>
                      </a:r>
                      <a:r>
                        <a:rPr lang="en-NZ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’</a:t>
                      </a:r>
                      <a:r>
                        <a:rPr lang="en-NZ" sz="1400" u="none" cap="none" strike="noStrike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by the Predator Free groups should be treated with more respect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NZ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NZ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NZ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Today 3:56 PM</a:t>
                      </a:r>
                      <a:endParaRPr sz="14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NZ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By Nature Watcher</a:t>
                      </a:r>
                      <a:endParaRPr sz="14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86" name="Google Shape;18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3727" y="4182525"/>
            <a:ext cx="805735" cy="9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/>
        </p:nvSpPr>
        <p:spPr>
          <a:xfrm>
            <a:off x="395520" y="332650"/>
            <a:ext cx="5102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1" i="0" lang="en-NZ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“Let’s get started…”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395536" y="1165863"/>
            <a:ext cx="8208912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b="0" i="0" lang="en-NZ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Think </a:t>
            </a:r>
            <a:r>
              <a:rPr b="0" i="0" lang="en-NZ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the question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NZ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b="0" i="0" lang="en-NZ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r>
              <a:rPr b="0" i="0" lang="en-NZ" sz="2400" cap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NZ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the discussion board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b="0" i="0" lang="en-NZ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b="0" i="0" lang="en-NZ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evidence about what happened again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b="0" i="0" lang="en-NZ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0" i="0" lang="en-NZ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write </a:t>
            </a:r>
            <a:r>
              <a:rPr b="0" i="0" lang="en-NZ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response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4818100" y="67800"/>
            <a:ext cx="3206700" cy="1898400"/>
          </a:xfrm>
          <a:prstGeom prst="cloudCallout">
            <a:avLst>
              <a:gd fmla="val 23320" name="adj1"/>
              <a:gd fmla="val 74295" name="adj2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50"/>
              <a:buFont typeface="Calibri"/>
              <a:buNone/>
            </a:pPr>
            <a:r>
              <a:rPr b="1" i="0" lang="en-NZ" sz="1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Do I think</a:t>
            </a:r>
            <a:r>
              <a:rPr b="0" i="0" lang="en-NZ" sz="1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non-native animals should be treated differently to native New Zealand wildlife? </a:t>
            </a:r>
            <a:endParaRPr b="0" i="0" sz="1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74429" y="4341105"/>
            <a:ext cx="855085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‒"/>
            </a:pP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by clearly saying I </a:t>
            </a:r>
            <a:r>
              <a:rPr b="0" i="1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disagree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0" i="1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partly agree/disagree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‒"/>
            </a:pP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that your post will be read by people around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‒"/>
            </a:pP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think about other people's opinions when you reply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‒"/>
            </a:pP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good reasons and think logically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b="1" i="0" lang="en-NZ" sz="2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b="0" i="0" lang="en-NZ" sz="2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NZ" sz="20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use any other sites or information in your inquiry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474424" y="3756325"/>
            <a:ext cx="7156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n-NZ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“You are writing </a:t>
            </a:r>
            <a:r>
              <a:rPr b="1" i="0" lang="en-NZ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argument</a:t>
            </a:r>
            <a:r>
              <a:rPr b="0" i="0" lang="en-NZ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so …”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4">
            <a:alphaModFix amt="24000"/>
          </a:blip>
          <a:srcRect b="57535" l="20907" r="26730" t="0"/>
          <a:stretch/>
        </p:blipFill>
        <p:spPr>
          <a:xfrm>
            <a:off x="6936700" y="2565273"/>
            <a:ext cx="1667740" cy="1343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2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2944" y="2946950"/>
            <a:ext cx="725110" cy="26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